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4v" ContentType="video/unknown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tif" ContentType="image/tif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7" r:id="rId2"/>
    <p:sldId id="258" r:id="rId3"/>
    <p:sldId id="259" r:id="rId4"/>
    <p:sldId id="293" r:id="rId5"/>
    <p:sldId id="296" r:id="rId6"/>
    <p:sldId id="294" r:id="rId7"/>
    <p:sldId id="295" r:id="rId8"/>
    <p:sldId id="297" r:id="rId9"/>
    <p:sldId id="298" r:id="rId10"/>
    <p:sldId id="301" r:id="rId11"/>
    <p:sldId id="299" r:id="rId12"/>
    <p:sldId id="300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3" r:id="rId24"/>
    <p:sldId id="314" r:id="rId25"/>
    <p:sldId id="318" r:id="rId26"/>
    <p:sldId id="312" r:id="rId27"/>
    <p:sldId id="315" r:id="rId28"/>
    <p:sldId id="316" r:id="rId29"/>
    <p:sldId id="317" r:id="rId30"/>
    <p:sldId id="285" r:id="rId31"/>
    <p:sldId id="319" r:id="rId3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16" autoAdjust="0"/>
    <p:restoredTop sz="89490" autoAdjust="0"/>
  </p:normalViewPr>
  <p:slideViewPr>
    <p:cSldViewPr>
      <p:cViewPr varScale="1">
        <p:scale>
          <a:sx n="96" d="100"/>
          <a:sy n="96" d="100"/>
        </p:scale>
        <p:origin x="44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405AC4-657C-4047-8E08-FAD22CB685CD}" type="datetimeFigureOut">
              <a:rPr lang="en-US" smtClean="0"/>
              <a:t>4/19/17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D67C49-55CE-4E04-B1DE-CBE0A25E1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51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fr-CH" dirty="0">
              <a:latin typeface="Antique Olive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38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Image</a:t>
            </a:r>
            <a:r>
              <a:rPr lang="en-GB" baseline="0" dirty="0" smtClean="0"/>
              <a:t> source:</a:t>
            </a:r>
          </a:p>
          <a:p>
            <a:r>
              <a:rPr lang="en-GB" dirty="0" smtClean="0"/>
              <a:t>http://</a:t>
            </a:r>
            <a:r>
              <a:rPr lang="en-GB" dirty="0" err="1" smtClean="0"/>
              <a:t>smc.neuralcorrelate.com</a:t>
            </a:r>
            <a:r>
              <a:rPr lang="en-GB" dirty="0" smtClean="0"/>
              <a:t>/research-lines/</a:t>
            </a:r>
            <a:r>
              <a:rPr lang="en-GB" dirty="0" err="1" smtClean="0"/>
              <a:t>fixational</a:t>
            </a:r>
            <a:r>
              <a:rPr lang="en-GB" dirty="0" smtClean="0"/>
              <a:t>-eye-movements/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67C49-55CE-4E04-B1DE-CBE0A25E16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35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Image</a:t>
            </a:r>
            <a:r>
              <a:rPr lang="en-GB" baseline="0" dirty="0" smtClean="0"/>
              <a:t> source: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https://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flic.kr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/p/c1UTf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67C49-55CE-4E04-B1DE-CBE0A25E16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68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67C49-55CE-4E04-B1DE-CBE0A25E16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164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67C49-55CE-4E04-B1DE-CBE0A25E16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57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67C49-55CE-4E04-B1DE-CBE0A25E161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14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Figure</a:t>
            </a:r>
            <a:r>
              <a:rPr lang="en-GB" baseline="0" dirty="0" smtClean="0"/>
              <a:t> from GP example in PyMC3 doc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67C49-55CE-4E04-B1DE-CBE0A25E161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89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4128-D0E4-47B2-AAD6-D99E03F6C8B8}" type="datetimeFigureOut">
              <a:rPr lang="en-US" smtClean="0"/>
              <a:t>4/19/17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BF1C-AB22-442B-B485-6569415B3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835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4128-D0E4-47B2-AAD6-D99E03F6C8B8}" type="datetimeFigureOut">
              <a:rPr lang="en-US" smtClean="0"/>
              <a:t>4/19/17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BF1C-AB22-442B-B485-6569415B3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66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4128-D0E4-47B2-AAD6-D99E03F6C8B8}" type="datetimeFigureOut">
              <a:rPr lang="en-US" smtClean="0"/>
              <a:t>4/19/17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BF1C-AB22-442B-B485-6569415B3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187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4128-D0E4-47B2-AAD6-D99E03F6C8B8}" type="datetimeFigureOut">
              <a:rPr lang="en-US" smtClean="0"/>
              <a:t>4/19/17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BF1C-AB22-442B-B485-6569415B3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932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4128-D0E4-47B2-AAD6-D99E03F6C8B8}" type="datetimeFigureOut">
              <a:rPr lang="en-US" smtClean="0"/>
              <a:t>4/19/17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BF1C-AB22-442B-B485-6569415B3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738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4128-D0E4-47B2-AAD6-D99E03F6C8B8}" type="datetimeFigureOut">
              <a:rPr lang="en-US" smtClean="0"/>
              <a:t>4/19/17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BF1C-AB22-442B-B485-6569415B3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164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4128-D0E4-47B2-AAD6-D99E03F6C8B8}" type="datetimeFigureOut">
              <a:rPr lang="en-US" smtClean="0"/>
              <a:t>4/19/17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BF1C-AB22-442B-B485-6569415B3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616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4128-D0E4-47B2-AAD6-D99E03F6C8B8}" type="datetimeFigureOut">
              <a:rPr lang="en-US" smtClean="0"/>
              <a:t>4/19/17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BF1C-AB22-442B-B485-6569415B3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854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4128-D0E4-47B2-AAD6-D99E03F6C8B8}" type="datetimeFigureOut">
              <a:rPr lang="en-US" smtClean="0"/>
              <a:t>4/19/17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BF1C-AB22-442B-B485-6569415B3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600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4128-D0E4-47B2-AAD6-D99E03F6C8B8}" type="datetimeFigureOut">
              <a:rPr lang="en-US" smtClean="0"/>
              <a:t>4/19/17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BF1C-AB22-442B-B485-6569415B3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1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4128-D0E4-47B2-AAD6-D99E03F6C8B8}" type="datetimeFigureOut">
              <a:rPr lang="en-US" smtClean="0"/>
              <a:t>4/19/17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BF1C-AB22-442B-B485-6569415B3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189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B4128-D0E4-47B2-AAD6-D99E03F6C8B8}" type="datetimeFigureOut">
              <a:rPr lang="en-US" smtClean="0"/>
              <a:t>4/19/17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3BF1C-AB22-442B-B485-6569415B3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309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4" Type="http://schemas.openxmlformats.org/officeDocument/2006/relationships/image" Target="../media/image34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4" Type="http://schemas.openxmlformats.org/officeDocument/2006/relationships/image" Target="../media/image36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tiff"/><Relationship Id="rId3" Type="http://schemas.openxmlformats.org/officeDocument/2006/relationships/image" Target="../media/image3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gif"/><Relationship Id="rId5" Type="http://schemas.openxmlformats.org/officeDocument/2006/relationships/image" Target="../media/image7.jpe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tiff"/><Relationship Id="rId3" Type="http://schemas.openxmlformats.org/officeDocument/2006/relationships/image" Target="../media/image42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tiff"/><Relationship Id="rId3" Type="http://schemas.openxmlformats.org/officeDocument/2006/relationships/image" Target="../media/image41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tiff"/><Relationship Id="rId3" Type="http://schemas.openxmlformats.org/officeDocument/2006/relationships/image" Target="../media/image46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tiff"/><Relationship Id="rId5" Type="http://schemas.openxmlformats.org/officeDocument/2006/relationships/image" Target="../media/image53.tiff"/><Relationship Id="rId6" Type="http://schemas.openxmlformats.org/officeDocument/2006/relationships/image" Target="../media/image54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12.tiff"/><Relationship Id="rId6" Type="http://schemas.openxmlformats.org/officeDocument/2006/relationships/hyperlink" Target="https://github.com/junpenglao/" TargetMode="External"/><Relationship Id="rId7" Type="http://schemas.openxmlformats.org/officeDocument/2006/relationships/hyperlink" Target="http://junpenglao.xyz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tiff"/><Relationship Id="rId3" Type="http://schemas.openxmlformats.org/officeDocument/2006/relationships/image" Target="../media/image5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tiff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4v"/><Relationship Id="rId4" Type="http://schemas.openxmlformats.org/officeDocument/2006/relationships/video" Target="../media/media2.m4v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4.xml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tif"/><Relationship Id="rId5" Type="http://schemas.openxmlformats.org/officeDocument/2006/relationships/image" Target="../media/image21.ti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5099787" y="4725144"/>
            <a:ext cx="249138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Junpeng Lao, PhD</a:t>
            </a:r>
          </a:p>
          <a:p>
            <a:pPr algn="ctr"/>
            <a:r>
              <a:rPr lang="en-US" sz="1200" dirty="0" err="1" smtClean="0">
                <a:latin typeface="Cambria" charset="0"/>
                <a:ea typeface="Cambria" charset="0"/>
                <a:cs typeface="Cambria" charset="0"/>
              </a:rPr>
              <a:t>Bayes@Lund</a:t>
            </a:r>
            <a:r>
              <a:rPr lang="en-US" sz="1200" dirty="0" smtClean="0">
                <a:latin typeface="Cambria" charset="0"/>
                <a:ea typeface="Cambria" charset="0"/>
                <a:cs typeface="Cambria" charset="0"/>
              </a:rPr>
              <a:t>, 2017-04-20</a:t>
            </a:r>
            <a:endParaRPr lang="en-US" sz="1200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583" y="1956612"/>
            <a:ext cx="8676456" cy="2232248"/>
          </a:xfrm>
        </p:spPr>
        <p:txBody>
          <a:bodyPr>
            <a:normAutofit fontScale="90000"/>
          </a:bodyPr>
          <a:lstStyle/>
          <a:p>
            <a:pPr algn="r">
              <a:lnSpc>
                <a:spcPct val="150000"/>
              </a:lnSpc>
              <a:spcBef>
                <a:spcPts val="2400"/>
              </a:spcBef>
              <a:spcAft>
                <a:spcPts val="3000"/>
              </a:spcAft>
            </a:pPr>
            <a:r>
              <a:rPr lang="en-US">
                <a:latin typeface="Cambria" charset="0"/>
                <a:ea typeface="Cambria" charset="0"/>
                <a:cs typeface="Cambria" charset="0"/>
              </a:rPr>
              <a:t>Statistical Inferences of Eye movement data using Bayesian smoothing </a:t>
            </a:r>
            <a:endParaRPr lang="fr-CH" sz="2800" i="1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66567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301966"/>
            <a:ext cx="1681811" cy="454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861323" y="6496592"/>
            <a:ext cx="35245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>
                <a:solidFill>
                  <a:schemeClr val="tx2"/>
                </a:solidFill>
                <a:latin typeface="Cambria" charset="0"/>
                <a:ea typeface="Cambria" charset="0"/>
                <a:cs typeface="Cambria" charset="0"/>
              </a:rPr>
              <a:t>I am supported by </a:t>
            </a:r>
            <a:r>
              <a:rPr lang="en-US" sz="900" dirty="0">
                <a:solidFill>
                  <a:schemeClr val="tx2"/>
                </a:solidFill>
                <a:latin typeface="Cambria" charset="0"/>
                <a:ea typeface="Cambria" charset="0"/>
                <a:cs typeface="Cambria" charset="0"/>
              </a:rPr>
              <a:t>the Swiss National Science </a:t>
            </a:r>
            <a:r>
              <a:rPr lang="en-US" sz="900" dirty="0" smtClean="0">
                <a:solidFill>
                  <a:schemeClr val="tx2"/>
                </a:solidFill>
                <a:latin typeface="Cambria" charset="0"/>
                <a:ea typeface="Cambria" charset="0"/>
                <a:cs typeface="Cambria" charset="0"/>
              </a:rPr>
              <a:t>Foundation</a:t>
            </a:r>
            <a:endParaRPr lang="fr-CH" sz="900" dirty="0">
              <a:solidFill>
                <a:schemeClr val="tx2"/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1028" name="Picture 4" descr="C:\Users\laoj\Google Drive\temp\unifr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206" y="188639"/>
            <a:ext cx="1289488" cy="86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234" y="147921"/>
            <a:ext cx="979593" cy="90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68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636912"/>
            <a:ext cx="8460432" cy="27774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Smoothing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60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Does size matter?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64" y="4653136"/>
            <a:ext cx="8820472" cy="18573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84" y="1268760"/>
            <a:ext cx="8460432" cy="277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46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916832"/>
            <a:ext cx="7056784" cy="41987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Rethinking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52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Gaussian Distribution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564904"/>
            <a:ext cx="3980458" cy="26642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3" y="1916831"/>
            <a:ext cx="4414258" cy="33895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0"/>
          <a:stretch/>
        </p:blipFill>
        <p:spPr>
          <a:xfrm>
            <a:off x="839159" y="5761927"/>
            <a:ext cx="7321667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6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Gaussian Process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4414" y="1196752"/>
            <a:ext cx="6102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Gaussian distribution with infinite dimension</a:t>
            </a:r>
            <a:endParaRPr lang="en-US" sz="2400" i="0">
              <a:solidFill>
                <a:srgbClr val="000000"/>
              </a:solidFill>
              <a:effectLst/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604" y="1795422"/>
            <a:ext cx="2801555" cy="5315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464004"/>
            <a:ext cx="6415430" cy="7939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509" y="3394998"/>
            <a:ext cx="7628981" cy="320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22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mbria" charset="0"/>
                <a:ea typeface="Cambria" charset="0"/>
                <a:cs typeface="Cambria" charset="0"/>
              </a:rPr>
              <a:t>Posterior </a:t>
            </a:r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prediction with GP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1065491"/>
            <a:ext cx="7061200" cy="431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160" y="1772816"/>
            <a:ext cx="5639679" cy="23304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160" y="4306779"/>
            <a:ext cx="5639679" cy="236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2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mbria" charset="0"/>
                <a:ea typeface="Cambria" charset="0"/>
                <a:cs typeface="Cambria" charset="0"/>
              </a:rPr>
              <a:t>Kernels / Covariance functions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55" y="1168866"/>
            <a:ext cx="7387154" cy="29637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755" y="4278315"/>
            <a:ext cx="7377418" cy="250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mbria" charset="0"/>
                <a:ea typeface="Cambria" charset="0"/>
                <a:cs typeface="Cambria" charset="0"/>
              </a:rPr>
              <a:t>Kernels / Covariance functions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129" y="1185591"/>
            <a:ext cx="7386473" cy="29634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29" y="4294129"/>
            <a:ext cx="7386473" cy="250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4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834" y="2205670"/>
            <a:ext cx="69127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cov_latent</a:t>
            </a:r>
            <a:r>
              <a:rPr lang="en-US" dirty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=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mbria" charset="0"/>
                <a:ea typeface="Cambria" charset="0"/>
                <a:cs typeface="Cambria" charset="0"/>
              </a:rPr>
              <a:t>tau </a:t>
            </a:r>
            <a:r>
              <a:rPr lang="en-US" b="1" dirty="0">
                <a:latin typeface="Cambria" charset="0"/>
                <a:ea typeface="Cambria" charset="0"/>
                <a:cs typeface="Cambria" charset="0"/>
              </a:rPr>
              <a:t>*</a:t>
            </a:r>
            <a:r>
              <a:rPr lang="en-US" dirty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pm</a:t>
            </a:r>
            <a:r>
              <a:rPr lang="en-US" b="1" dirty="0" err="1" smtClean="0">
                <a:latin typeface="Cambria" charset="0"/>
                <a:ea typeface="Cambria" charset="0"/>
                <a:cs typeface="Cambria" charset="0"/>
              </a:rPr>
              <a:t>.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gp</a:t>
            </a:r>
            <a:r>
              <a:rPr lang="en-US" b="1" dirty="0" err="1" smtClean="0">
                <a:latin typeface="Cambria" charset="0"/>
                <a:ea typeface="Cambria" charset="0"/>
                <a:cs typeface="Cambria" charset="0"/>
              </a:rPr>
              <a:t>.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cov</a:t>
            </a:r>
            <a:r>
              <a:rPr lang="en-US" b="1" dirty="0" err="1" smtClean="0">
                <a:latin typeface="Cambria" charset="0"/>
                <a:ea typeface="Cambria" charset="0"/>
                <a:cs typeface="Cambria" charset="0"/>
              </a:rPr>
              <a:t>.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ExpQuad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(</a:t>
            </a:r>
            <a:r>
              <a:rPr lang="en-US" dirty="0" smtClean="0">
                <a:solidFill>
                  <a:srgbClr val="009999"/>
                </a:solidFill>
                <a:latin typeface="Cambria" charset="0"/>
                <a:ea typeface="Cambria" charset="0"/>
                <a:cs typeface="Cambria" charset="0"/>
              </a:rPr>
              <a:t>Dim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, </a:t>
            </a:r>
            <a:r>
              <a:rPr lang="en-US" dirty="0" err="1" smtClean="0">
                <a:solidFill>
                  <a:srgbClr val="FF0000"/>
                </a:solidFill>
                <a:latin typeface="Cambria" charset="0"/>
                <a:ea typeface="Cambria" charset="0"/>
                <a:cs typeface="Cambria" charset="0"/>
              </a:rPr>
              <a:t>length_scale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) </a:t>
            </a:r>
          </a:p>
          <a:p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cov_noise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  </a:t>
            </a:r>
            <a:r>
              <a:rPr lang="en-US" dirty="0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=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mbria" charset="0"/>
                <a:ea typeface="Cambria" charset="0"/>
                <a:cs typeface="Cambria" charset="0"/>
              </a:rPr>
              <a:t>sigma2 </a:t>
            </a:r>
            <a:r>
              <a:rPr lang="en-US" b="1" dirty="0">
                <a:latin typeface="Cambria" charset="0"/>
                <a:ea typeface="Cambria" charset="0"/>
                <a:cs typeface="Cambria" charset="0"/>
              </a:rPr>
              <a:t>*</a:t>
            </a:r>
            <a:r>
              <a:rPr lang="en-US" dirty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tt</a:t>
            </a:r>
            <a:r>
              <a:rPr lang="en-US" b="1" dirty="0" err="1" smtClean="0">
                <a:latin typeface="Cambria" charset="0"/>
                <a:ea typeface="Cambria" charset="0"/>
                <a:cs typeface="Cambria" charset="0"/>
              </a:rPr>
              <a:t>.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eye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(</a:t>
            </a:r>
            <a:r>
              <a:rPr lang="en-US" dirty="0">
                <a:solidFill>
                  <a:srgbClr val="009999"/>
                </a:solidFill>
                <a:latin typeface="Cambria" charset="0"/>
                <a:ea typeface="Cambria" charset="0"/>
                <a:cs typeface="Cambria" charset="0"/>
              </a:rPr>
              <a:t>n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) </a:t>
            </a:r>
            <a:endParaRPr lang="en-US" dirty="0">
              <a:solidFill>
                <a:srgbClr val="333333"/>
              </a:solidFill>
              <a:latin typeface="Cambria" charset="0"/>
              <a:ea typeface="Cambria" charset="0"/>
              <a:cs typeface="Cambria" charset="0"/>
            </a:endParaRPr>
          </a:p>
          <a:p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Cov_func</a:t>
            </a:r>
            <a:r>
              <a:rPr lang="en-US" dirty="0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   = 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cov_latent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(</a:t>
            </a:r>
            <a:r>
              <a:rPr lang="en-US" dirty="0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X</a:t>
            </a:r>
            <a:r>
              <a:rPr lang="en-US" dirty="0">
                <a:latin typeface="Cambria" charset="0"/>
                <a:ea typeface="Cambria" charset="0"/>
                <a:cs typeface="Cambria" charset="0"/>
              </a:rPr>
              <a:t>) </a:t>
            </a:r>
            <a:r>
              <a:rPr lang="en-US" b="1" dirty="0">
                <a:latin typeface="Cambria" charset="0"/>
                <a:ea typeface="Cambria" charset="0"/>
                <a:cs typeface="Cambria" charset="0"/>
              </a:rPr>
              <a:t>+</a:t>
            </a:r>
            <a:r>
              <a:rPr lang="en-US" dirty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cov_noise</a:t>
            </a:r>
            <a:r>
              <a:rPr lang="en-US" dirty="0">
                <a:latin typeface="Cambria" charset="0"/>
                <a:ea typeface="Cambria" charset="0"/>
                <a:cs typeface="Cambria" charset="0"/>
              </a:rPr>
              <a:t>)()</a:t>
            </a:r>
            <a:endParaRPr lang="en-GB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mbria" charset="0"/>
                <a:ea typeface="Cambria" charset="0"/>
                <a:cs typeface="Cambria" charset="0"/>
              </a:rPr>
              <a:t>Kernels / Covariance functions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129" y="4294129"/>
            <a:ext cx="7386473" cy="250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5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356992"/>
            <a:ext cx="8244408" cy="26880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05372" y="1844824"/>
            <a:ext cx="69127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cov_latent</a:t>
            </a:r>
            <a:r>
              <a:rPr lang="en-US" dirty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=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tau</a:t>
            </a:r>
            <a:r>
              <a:rPr lang="en-US" dirty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b="1" dirty="0">
                <a:latin typeface="Cambria" charset="0"/>
                <a:ea typeface="Cambria" charset="0"/>
                <a:cs typeface="Cambria" charset="0"/>
              </a:rPr>
              <a:t>*</a:t>
            </a:r>
            <a:r>
              <a:rPr lang="en-US" dirty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pm</a:t>
            </a:r>
            <a:r>
              <a:rPr lang="en-US" b="1" dirty="0" err="1" smtClean="0">
                <a:latin typeface="Cambria" charset="0"/>
                <a:ea typeface="Cambria" charset="0"/>
                <a:cs typeface="Cambria" charset="0"/>
              </a:rPr>
              <a:t>.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gp</a:t>
            </a:r>
            <a:r>
              <a:rPr lang="en-US" b="1" dirty="0" err="1" smtClean="0">
                <a:latin typeface="Cambria" charset="0"/>
                <a:ea typeface="Cambria" charset="0"/>
                <a:cs typeface="Cambria" charset="0"/>
              </a:rPr>
              <a:t>.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cov</a:t>
            </a:r>
            <a:r>
              <a:rPr lang="en-US" b="1" dirty="0" err="1" smtClean="0">
                <a:latin typeface="Cambria" charset="0"/>
                <a:ea typeface="Cambria" charset="0"/>
                <a:cs typeface="Cambria" charset="0"/>
              </a:rPr>
              <a:t>.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ExpQuad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(</a:t>
            </a:r>
            <a:r>
              <a:rPr lang="en-US" dirty="0" smtClean="0">
                <a:solidFill>
                  <a:srgbClr val="009999"/>
                </a:solidFill>
                <a:latin typeface="Cambria" charset="0"/>
                <a:ea typeface="Cambria" charset="0"/>
                <a:cs typeface="Cambria" charset="0"/>
              </a:rPr>
              <a:t>2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, </a:t>
            </a:r>
            <a:r>
              <a:rPr lang="en-US" dirty="0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1°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) </a:t>
            </a:r>
          </a:p>
          <a:p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cov_noise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  </a:t>
            </a:r>
            <a:r>
              <a:rPr lang="en-US" dirty="0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=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sigma2</a:t>
            </a:r>
            <a:r>
              <a:rPr lang="en-US" dirty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b="1" dirty="0">
                <a:latin typeface="Cambria" charset="0"/>
                <a:ea typeface="Cambria" charset="0"/>
                <a:cs typeface="Cambria" charset="0"/>
              </a:rPr>
              <a:t>*</a:t>
            </a:r>
            <a:r>
              <a:rPr lang="en-US" dirty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tt</a:t>
            </a:r>
            <a:r>
              <a:rPr lang="en-US" b="1" dirty="0" err="1" smtClean="0">
                <a:latin typeface="Cambria" charset="0"/>
                <a:ea typeface="Cambria" charset="0"/>
                <a:cs typeface="Cambria" charset="0"/>
              </a:rPr>
              <a:t>.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eye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(</a:t>
            </a:r>
            <a:r>
              <a:rPr lang="en-US" dirty="0">
                <a:solidFill>
                  <a:srgbClr val="009999"/>
                </a:solidFill>
                <a:latin typeface="Cambria" charset="0"/>
                <a:ea typeface="Cambria" charset="0"/>
                <a:cs typeface="Cambria" charset="0"/>
              </a:rPr>
              <a:t>n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) </a:t>
            </a:r>
            <a:endParaRPr lang="en-US" dirty="0">
              <a:solidFill>
                <a:srgbClr val="333333"/>
              </a:solidFill>
              <a:latin typeface="Cambria" charset="0"/>
              <a:ea typeface="Cambria" charset="0"/>
              <a:cs typeface="Cambria" charset="0"/>
            </a:endParaRPr>
          </a:p>
          <a:p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Cov_func</a:t>
            </a:r>
            <a:r>
              <a:rPr lang="en-US" dirty="0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   = 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cov_latent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(</a:t>
            </a:r>
            <a:r>
              <a:rPr lang="en-US" dirty="0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X</a:t>
            </a:r>
            <a:r>
              <a:rPr lang="en-US" dirty="0">
                <a:latin typeface="Cambria" charset="0"/>
                <a:ea typeface="Cambria" charset="0"/>
                <a:cs typeface="Cambria" charset="0"/>
              </a:rPr>
              <a:t>) </a:t>
            </a:r>
            <a:r>
              <a:rPr lang="en-US" b="1" dirty="0">
                <a:latin typeface="Cambria" charset="0"/>
                <a:ea typeface="Cambria" charset="0"/>
                <a:cs typeface="Cambria" charset="0"/>
              </a:rPr>
              <a:t>+</a:t>
            </a:r>
            <a:r>
              <a:rPr lang="en-US" dirty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cov_noise</a:t>
            </a:r>
            <a:r>
              <a:rPr lang="en-US" dirty="0">
                <a:latin typeface="Cambria" charset="0"/>
                <a:ea typeface="Cambria" charset="0"/>
                <a:cs typeface="Cambria" charset="0"/>
              </a:rPr>
              <a:t>)()</a:t>
            </a:r>
            <a:endParaRPr lang="en-GB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GP regression on fixation data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93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1" descr="Macintosh HD:Users:admin:Desktop:Capture d’écran 2013-10-04 à 09.08.16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710" y="1412776"/>
            <a:ext cx="6066155" cy="1843405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4" descr="C:\Users\laoj\Google Drive\temp\unifr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954" y="4293096"/>
            <a:ext cx="2901344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038322" y="3275692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BMLab</a:t>
            </a:r>
            <a:endParaRPr lang="fr-CH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3" descr="C:\Users\laoj\Google Drive\PVL_mirco\SSP2013\material\glasgow_logo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19" y="4221088"/>
            <a:ext cx="3960440" cy="144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laoj\Google Drive\PVL_mirco\SSP2013\material\20110927160517891676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58836">
            <a:off x="1988280" y="330150"/>
            <a:ext cx="1433006" cy="117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250044">
            <a:off x="3095175" y="1158250"/>
            <a:ext cx="957146" cy="6030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0281" y="49164"/>
            <a:ext cx="2515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Little bit about myself…</a:t>
            </a:r>
            <a:endParaRPr lang="fr-CH" dirty="0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76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1988840"/>
            <a:ext cx="4724601" cy="45348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GP regression on fixation data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93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GP regression on sparse data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36" y="2132856"/>
            <a:ext cx="4470373" cy="31675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008" y="2346310"/>
            <a:ext cx="4470373" cy="295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3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GP regression on sparse data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63" y="3789040"/>
            <a:ext cx="8820472" cy="28956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132" y="1083064"/>
            <a:ext cx="3555735" cy="25194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84168" y="3789040"/>
            <a:ext cx="2898067" cy="289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595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GP regression on fixation data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64" y="1268760"/>
            <a:ext cx="8028384" cy="528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2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GP regression on fixation data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1600" y="1164742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mbria" charset="0"/>
                <a:ea typeface="Cambria" charset="0"/>
                <a:cs typeface="Cambria" charset="0"/>
              </a:rPr>
              <a:t>Informative Prior on length scale: </a:t>
            </a:r>
            <a:r>
              <a:rPr lang="en-GB" dirty="0" err="1" smtClean="0">
                <a:latin typeface="Cambria" charset="0"/>
                <a:ea typeface="Cambria" charset="0"/>
                <a:cs typeface="Cambria" charset="0"/>
              </a:rPr>
              <a:t>ls</a:t>
            </a:r>
            <a:r>
              <a:rPr lang="en-GB" dirty="0" smtClean="0">
                <a:latin typeface="Cambria" charset="0"/>
                <a:ea typeface="Cambria" charset="0"/>
                <a:cs typeface="Cambria" charset="0"/>
              </a:rPr>
              <a:t> ~ </a:t>
            </a:r>
            <a:r>
              <a:rPr lang="en-GB" dirty="0" err="1" smtClean="0">
                <a:latin typeface="Cambria" charset="0"/>
                <a:ea typeface="Cambria" charset="0"/>
                <a:cs typeface="Cambria" charset="0"/>
              </a:rPr>
              <a:t>LogGaussian</a:t>
            </a:r>
            <a:r>
              <a:rPr lang="en-GB" dirty="0" smtClean="0">
                <a:latin typeface="Cambria" charset="0"/>
                <a:ea typeface="Cambria" charset="0"/>
                <a:cs typeface="Cambria" charset="0"/>
              </a:rPr>
              <a:t> (mu = </a:t>
            </a:r>
            <a:r>
              <a:rPr lang="en-US" dirty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1</a:t>
            </a:r>
            <a:r>
              <a:rPr lang="en-US" dirty="0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°, 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sd</a:t>
            </a:r>
            <a:r>
              <a:rPr lang="en-GB" dirty="0" smtClean="0">
                <a:latin typeface="Cambria" charset="0"/>
                <a:ea typeface="Cambria" charset="0"/>
                <a:cs typeface="Cambria" charset="0"/>
              </a:rPr>
              <a:t>) </a:t>
            </a:r>
            <a:endParaRPr lang="en-GB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556792"/>
            <a:ext cx="2736304" cy="17884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84" y="3498934"/>
            <a:ext cx="7884368" cy="329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50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GP regression on fixation data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1600" y="1556792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mbria" charset="0"/>
                <a:ea typeface="Cambria" charset="0"/>
                <a:cs typeface="Cambria" charset="0"/>
              </a:rPr>
              <a:t>Informative Prior on length scale: </a:t>
            </a:r>
            <a:r>
              <a:rPr lang="en-GB" dirty="0" err="1" smtClean="0">
                <a:latin typeface="Cambria" charset="0"/>
                <a:ea typeface="Cambria" charset="0"/>
                <a:cs typeface="Cambria" charset="0"/>
              </a:rPr>
              <a:t>ls</a:t>
            </a:r>
            <a:r>
              <a:rPr lang="en-GB" dirty="0" smtClean="0">
                <a:latin typeface="Cambria" charset="0"/>
                <a:ea typeface="Cambria" charset="0"/>
                <a:cs typeface="Cambria" charset="0"/>
              </a:rPr>
              <a:t> ~ </a:t>
            </a:r>
            <a:r>
              <a:rPr lang="en-GB" dirty="0" err="1" smtClean="0">
                <a:latin typeface="Cambria" charset="0"/>
                <a:ea typeface="Cambria" charset="0"/>
                <a:cs typeface="Cambria" charset="0"/>
              </a:rPr>
              <a:t>LogGaussian</a:t>
            </a:r>
            <a:r>
              <a:rPr lang="en-GB" dirty="0" smtClean="0">
                <a:latin typeface="Cambria" charset="0"/>
                <a:ea typeface="Cambria" charset="0"/>
                <a:cs typeface="Cambria" charset="0"/>
              </a:rPr>
              <a:t> (mu = </a:t>
            </a:r>
            <a:r>
              <a:rPr lang="en-US" dirty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1</a:t>
            </a:r>
            <a:r>
              <a:rPr lang="en-US" dirty="0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°, 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sd</a:t>
            </a:r>
            <a:r>
              <a:rPr lang="en-GB" dirty="0" smtClean="0">
                <a:latin typeface="Cambria" charset="0"/>
                <a:ea typeface="Cambria" charset="0"/>
                <a:cs typeface="Cambria" charset="0"/>
              </a:rPr>
              <a:t>) </a:t>
            </a:r>
            <a:endParaRPr lang="en-GB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428513"/>
            <a:ext cx="8800184" cy="396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4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332656"/>
            <a:ext cx="80648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Overthinking: </a:t>
            </a:r>
          </a:p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what is smoothing, really?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132856"/>
            <a:ext cx="8604448" cy="445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06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332656"/>
            <a:ext cx="80648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Overthinking: </a:t>
            </a:r>
          </a:p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what is smoothing, really?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348880"/>
            <a:ext cx="5006597" cy="13574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71830"/>
            <a:ext cx="5888039" cy="137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188640"/>
            <a:ext cx="4032448" cy="9417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1484784"/>
            <a:ext cx="5675119" cy="26573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4567342"/>
            <a:ext cx="5493271" cy="18010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120" y="4700642"/>
            <a:ext cx="3347863" cy="17397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2120" y="4567342"/>
            <a:ext cx="3471217" cy="187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8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Moving forward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9572" y="1556792"/>
            <a:ext cx="7704856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indent="-285750">
              <a:spcBef>
                <a:spcPts val="1200"/>
              </a:spcBef>
              <a:buFont typeface="Arial" charset="0"/>
              <a:buChar char="•"/>
            </a:pPr>
            <a:r>
              <a:rPr lang="en-GB" sz="2000" dirty="0" smtClean="0">
                <a:latin typeface="Cambria" charset="0"/>
                <a:ea typeface="Cambria" charset="0"/>
                <a:cs typeface="Cambria" charset="0"/>
              </a:rPr>
              <a:t>Scale up to more dimensions</a:t>
            </a:r>
          </a:p>
          <a:p>
            <a:pPr marL="817200" lvl="1" indent="-285750">
              <a:spcBef>
                <a:spcPts val="1200"/>
              </a:spcBef>
              <a:buFont typeface="Arial" charset="0"/>
              <a:buChar char="•"/>
            </a:pPr>
            <a:r>
              <a:rPr lang="en-GB" sz="2000" dirty="0" smtClean="0">
                <a:latin typeface="Cambria" charset="0"/>
                <a:ea typeface="Cambria" charset="0"/>
                <a:cs typeface="Cambria" charset="0"/>
              </a:rPr>
              <a:t>Finer grid</a:t>
            </a:r>
          </a:p>
          <a:p>
            <a:pPr marL="817200" lvl="1" indent="-285750">
              <a:spcBef>
                <a:spcPts val="1200"/>
              </a:spcBef>
              <a:buFont typeface="Arial" charset="0"/>
              <a:buChar char="•"/>
            </a:pPr>
            <a:r>
              <a:rPr lang="en-GB" sz="2000" dirty="0" smtClean="0">
                <a:latin typeface="Cambria" charset="0"/>
                <a:ea typeface="Cambria" charset="0"/>
                <a:cs typeface="Cambria" charset="0"/>
              </a:rPr>
              <a:t>Temporal information</a:t>
            </a:r>
          </a:p>
          <a:p>
            <a:pPr marL="360000" indent="-285750">
              <a:spcBef>
                <a:spcPts val="1200"/>
              </a:spcBef>
              <a:buFont typeface="Arial" charset="0"/>
              <a:buChar char="•"/>
            </a:pPr>
            <a:r>
              <a:rPr lang="en-GB" sz="2000" dirty="0" smtClean="0">
                <a:latin typeface="Cambria" charset="0"/>
                <a:ea typeface="Cambria" charset="0"/>
                <a:cs typeface="Cambria" charset="0"/>
              </a:rPr>
              <a:t>Hierarchical model </a:t>
            </a:r>
          </a:p>
          <a:p>
            <a:pPr marL="817200" lvl="1" indent="-285750">
              <a:spcBef>
                <a:spcPts val="1200"/>
              </a:spcBef>
              <a:buFont typeface="Arial" charset="0"/>
              <a:buChar char="•"/>
            </a:pPr>
            <a:r>
              <a:rPr lang="en-GB" sz="2000" dirty="0" smtClean="0">
                <a:latin typeface="Cambria" charset="0"/>
                <a:ea typeface="Cambria" charset="0"/>
                <a:cs typeface="Cambria" charset="0"/>
              </a:rPr>
              <a:t>Subject effect, </a:t>
            </a:r>
            <a:r>
              <a:rPr lang="en-GB" sz="2000" dirty="0" smtClean="0">
                <a:latin typeface="Cambria" charset="0"/>
                <a:ea typeface="Cambria" charset="0"/>
                <a:cs typeface="Cambria" charset="0"/>
              </a:rPr>
              <a:t>multiple </a:t>
            </a:r>
            <a:r>
              <a:rPr lang="en-GB" sz="2000" dirty="0" err="1" smtClean="0">
                <a:latin typeface="Cambria" charset="0"/>
                <a:ea typeface="Cambria" charset="0"/>
                <a:cs typeface="Cambria" charset="0"/>
              </a:rPr>
              <a:t>condtions</a:t>
            </a:r>
            <a:r>
              <a:rPr lang="en-GB" sz="2000" dirty="0" smtClean="0">
                <a:latin typeface="Cambria" charset="0"/>
                <a:ea typeface="Cambria" charset="0"/>
                <a:cs typeface="Cambria" charset="0"/>
              </a:rPr>
              <a:t>, </a:t>
            </a:r>
            <a:r>
              <a:rPr lang="en-GB" sz="2000" dirty="0" smtClean="0">
                <a:latin typeface="Cambria" charset="0"/>
                <a:ea typeface="Cambria" charset="0"/>
                <a:cs typeface="Cambria" charset="0"/>
              </a:rPr>
              <a:t>etc.</a:t>
            </a:r>
          </a:p>
          <a:p>
            <a:pPr marL="360000" indent="-285750">
              <a:spcBef>
                <a:spcPts val="1200"/>
              </a:spcBef>
              <a:buFont typeface="Arial" charset="0"/>
              <a:buChar char="•"/>
            </a:pPr>
            <a:r>
              <a:rPr lang="en-GB" sz="2000" dirty="0" smtClean="0">
                <a:latin typeface="Cambria" charset="0"/>
                <a:ea typeface="Cambria" charset="0"/>
                <a:cs typeface="Cambria" charset="0"/>
              </a:rPr>
              <a:t>How wrong is it using Gaussian Process to model fixation data?</a:t>
            </a:r>
          </a:p>
          <a:p>
            <a:pPr marL="817200" lvl="1" indent="-285750">
              <a:spcBef>
                <a:spcPts val="1200"/>
              </a:spcBef>
              <a:buFont typeface="Arial" charset="0"/>
              <a:buChar char="•"/>
            </a:pPr>
            <a:r>
              <a:rPr lang="en-GB" sz="2000" dirty="0" err="1" smtClean="0">
                <a:latin typeface="Cambria" charset="0"/>
                <a:ea typeface="Cambria" charset="0"/>
                <a:cs typeface="Cambria" charset="0"/>
              </a:rPr>
              <a:t>Dirichlet</a:t>
            </a:r>
            <a:r>
              <a:rPr lang="en-GB" sz="2000" dirty="0" smtClean="0">
                <a:latin typeface="Cambria" charset="0"/>
                <a:ea typeface="Cambria" charset="0"/>
                <a:cs typeface="Cambria" charset="0"/>
              </a:rPr>
              <a:t> process? </a:t>
            </a:r>
          </a:p>
          <a:p>
            <a:pPr marL="360000" indent="-285750">
              <a:spcBef>
                <a:spcPts val="1200"/>
              </a:spcBef>
              <a:buFont typeface="Arial" charset="0"/>
              <a:buChar char="•"/>
            </a:pPr>
            <a:r>
              <a:rPr lang="en-GB" sz="2000" dirty="0">
                <a:latin typeface="Cambria" charset="0"/>
                <a:ea typeface="Cambria" charset="0"/>
                <a:cs typeface="Cambria" charset="0"/>
              </a:rPr>
              <a:t>Unify model for both Fixation number and fixation duration:</a:t>
            </a:r>
          </a:p>
          <a:p>
            <a:pPr marL="817200" lvl="1" indent="-285750">
              <a:spcBef>
                <a:spcPts val="1200"/>
              </a:spcBef>
              <a:buFont typeface="Arial" charset="0"/>
              <a:buChar char="•"/>
            </a:pPr>
            <a:r>
              <a:rPr lang="en-GB" sz="2000" dirty="0">
                <a:latin typeface="Cambria" charset="0"/>
                <a:ea typeface="Cambria" charset="0"/>
                <a:cs typeface="Cambria" charset="0"/>
              </a:rPr>
              <a:t>Poisson Process for fixation number at location (</a:t>
            </a:r>
            <a:r>
              <a:rPr lang="en-GB" sz="2000" i="1" dirty="0">
                <a:latin typeface="Cambria" charset="0"/>
                <a:ea typeface="Cambria" charset="0"/>
                <a:cs typeface="Cambria" charset="0"/>
              </a:rPr>
              <a:t>x, y</a:t>
            </a:r>
            <a:r>
              <a:rPr lang="en-GB" sz="2000" dirty="0">
                <a:latin typeface="Cambria" charset="0"/>
                <a:ea typeface="Cambria" charset="0"/>
                <a:cs typeface="Cambria" charset="0"/>
              </a:rPr>
              <a:t>)</a:t>
            </a:r>
          </a:p>
          <a:p>
            <a:pPr marL="817200" lvl="1" indent="-285750">
              <a:spcBef>
                <a:spcPts val="1200"/>
              </a:spcBef>
              <a:buFont typeface="Arial" charset="0"/>
              <a:buChar char="•"/>
            </a:pPr>
            <a:r>
              <a:rPr lang="en-GB" sz="2000" dirty="0">
                <a:latin typeface="Cambria" charset="0"/>
                <a:ea typeface="Cambria" charset="0"/>
                <a:cs typeface="Cambria" charset="0"/>
              </a:rPr>
              <a:t>Gamma distribution for fixation duration (waiting time</a:t>
            </a:r>
            <a:r>
              <a:rPr lang="en-GB" sz="2000" dirty="0" smtClean="0">
                <a:latin typeface="Cambria" charset="0"/>
                <a:ea typeface="Cambria" charset="0"/>
                <a:cs typeface="Cambria" charset="0"/>
              </a:rPr>
              <a:t>)</a:t>
            </a:r>
            <a:endParaRPr lang="en-GB" sz="2000" dirty="0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16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aoj\Downloads\F5DSDEO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727"/>
            <a:ext cx="2538630" cy="168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bipolaraspiemom.files.wordpress.com/2011/07/javan-eeg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5" b="18753"/>
          <a:stretch/>
        </p:blipFill>
        <p:spPr bwMode="auto">
          <a:xfrm>
            <a:off x="3372914" y="1519727"/>
            <a:ext cx="2378180" cy="233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wired.com/images_blogs/wiredscience/2009/09/fmri-salmon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5" r="10444"/>
          <a:stretch/>
        </p:blipFill>
        <p:spPr bwMode="auto">
          <a:xfrm>
            <a:off x="6189842" y="1519727"/>
            <a:ext cx="2544253" cy="168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01111" y="860434"/>
            <a:ext cx="142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Eye-tracking</a:t>
            </a:r>
            <a:endParaRPr lang="fr-CH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59421" y="860434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latin typeface="Cambria" charset="0"/>
                <a:ea typeface="Cambria" charset="0"/>
                <a:cs typeface="Cambria" charset="0"/>
              </a:rPr>
              <a:t>EEG </a:t>
            </a:r>
            <a:endParaRPr lang="fr-CH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093506" y="917285"/>
            <a:ext cx="660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dirty="0" err="1" smtClean="0">
                <a:latin typeface="Cambria" charset="0"/>
                <a:ea typeface="Cambria" charset="0"/>
                <a:cs typeface="Cambria" charset="0"/>
              </a:rPr>
              <a:t>fMRI</a:t>
            </a:r>
            <a:endParaRPr lang="fr-CH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934" y="4225855"/>
            <a:ext cx="4053070" cy="22748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34575" y="5040098"/>
            <a:ext cx="34084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Cambria" charset="0"/>
                <a:ea typeface="Cambria" charset="0"/>
                <a:cs typeface="Cambria" charset="0"/>
                <a:hlinkClick r:id="rId6"/>
              </a:rPr>
              <a:t>https://github.com/junpenglao</a:t>
            </a:r>
            <a:r>
              <a:rPr lang="en-GB" dirty="0" smtClean="0">
                <a:latin typeface="Cambria" charset="0"/>
                <a:ea typeface="Cambria" charset="0"/>
                <a:cs typeface="Cambria" charset="0"/>
                <a:hlinkClick r:id="rId6"/>
              </a:rPr>
              <a:t>/</a:t>
            </a:r>
            <a:endParaRPr lang="en-GB" dirty="0" smtClean="0">
              <a:latin typeface="Cambria" charset="0"/>
              <a:ea typeface="Cambria" charset="0"/>
              <a:cs typeface="Cambria" charset="0"/>
            </a:endParaRPr>
          </a:p>
          <a:p>
            <a:r>
              <a:rPr lang="en-GB" dirty="0" smtClean="0">
                <a:latin typeface="Cambria" charset="0"/>
                <a:ea typeface="Cambria" charset="0"/>
                <a:cs typeface="Cambria" charset="0"/>
                <a:hlinkClick r:id="rId7"/>
              </a:rPr>
              <a:t>http://junpenglao.xyz</a:t>
            </a:r>
            <a:r>
              <a:rPr lang="en-GB" dirty="0" smtClean="0">
                <a:latin typeface="Cambria" charset="0"/>
                <a:ea typeface="Cambria" charset="0"/>
                <a:cs typeface="Cambria" charset="0"/>
              </a:rPr>
              <a:t> </a:t>
            </a:r>
            <a:endParaRPr lang="en-GB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0281" y="49164"/>
            <a:ext cx="2515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Little bit about myself…</a:t>
            </a:r>
            <a:endParaRPr lang="fr-CH" dirty="0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69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46514" y="1628800"/>
            <a:ext cx="51125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Cambria" charset="0"/>
                <a:ea typeface="Cambria" charset="0"/>
                <a:cs typeface="Cambria" charset="0"/>
              </a:rPr>
              <a:t>Thanks!</a:t>
            </a:r>
            <a:endParaRPr lang="en-US" sz="6600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601" y="6021288"/>
            <a:ext cx="1883256" cy="509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C:\Users\laoj\Google Drive\temp\unifr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180" y="5845982"/>
            <a:ext cx="1289488" cy="86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6722" y="5805264"/>
            <a:ext cx="979593" cy="9048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5726378"/>
            <a:ext cx="2016224" cy="11316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22750" y="3947864"/>
            <a:ext cx="6003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 smtClean="0">
                <a:solidFill>
                  <a:srgbClr val="FF0000"/>
                </a:solidFill>
                <a:latin typeface="Cambria" charset="0"/>
                <a:ea typeface="Cambria" charset="0"/>
                <a:cs typeface="Cambria" charset="0"/>
              </a:rPr>
              <a:t>More information could be found on my </a:t>
            </a:r>
            <a:r>
              <a:rPr lang="en-GB" dirty="0" err="1" smtClean="0">
                <a:solidFill>
                  <a:srgbClr val="FF0000"/>
                </a:solidFill>
                <a:latin typeface="Cambria" charset="0"/>
                <a:ea typeface="Cambria" charset="0"/>
                <a:cs typeface="Cambria" charset="0"/>
              </a:rPr>
              <a:t>Github</a:t>
            </a:r>
            <a:r>
              <a:rPr lang="en-GB" dirty="0" smtClean="0">
                <a:solidFill>
                  <a:srgbClr val="FF0000"/>
                </a:solidFill>
                <a:latin typeface="Cambria" charset="0"/>
                <a:ea typeface="Cambria" charset="0"/>
                <a:cs typeface="Cambria" charset="0"/>
              </a:rPr>
              <a:t> repository</a:t>
            </a:r>
            <a:r>
              <a:rPr lang="en-GB" dirty="0">
                <a:solidFill>
                  <a:srgbClr val="FF0000"/>
                </a:solidFill>
                <a:latin typeface="Cambria" charset="0"/>
                <a:ea typeface="Cambria" charset="0"/>
                <a:cs typeface="Cambria" charset="0"/>
              </a:rPr>
              <a:t>: </a:t>
            </a:r>
            <a:endParaRPr lang="en-GB" dirty="0" smtClean="0">
              <a:solidFill>
                <a:srgbClr val="FF0000"/>
              </a:solidFill>
              <a:latin typeface="Cambria" charset="0"/>
              <a:ea typeface="Cambria" charset="0"/>
              <a:cs typeface="Cambria" charset="0"/>
            </a:endParaRPr>
          </a:p>
          <a:p>
            <a:pPr algn="r"/>
            <a:r>
              <a:rPr lang="en-GB" dirty="0" err="1" smtClean="0">
                <a:solidFill>
                  <a:srgbClr val="FF0000"/>
                </a:solidFill>
                <a:latin typeface="Cambria" charset="0"/>
                <a:ea typeface="Cambria" charset="0"/>
                <a:cs typeface="Cambria" charset="0"/>
              </a:rPr>
              <a:t>junpenglao</a:t>
            </a:r>
            <a:r>
              <a:rPr lang="en-GB" dirty="0" smtClean="0">
                <a:solidFill>
                  <a:srgbClr val="FF0000"/>
                </a:solidFill>
                <a:latin typeface="Cambria" charset="0"/>
                <a:ea typeface="Cambria" charset="0"/>
                <a:cs typeface="Cambria" charset="0"/>
              </a:rPr>
              <a:t>/</a:t>
            </a:r>
            <a:r>
              <a:rPr lang="en-GB" dirty="0" err="1" smtClean="0">
                <a:solidFill>
                  <a:srgbClr val="FF0000"/>
                </a:solidFill>
                <a:latin typeface="Cambria" charset="0"/>
                <a:ea typeface="Cambria" charset="0"/>
                <a:cs typeface="Cambria" charset="0"/>
              </a:rPr>
              <a:t>Bayesian_Smoothing_EyeMovement</a:t>
            </a:r>
            <a:endParaRPr lang="en-GB" dirty="0">
              <a:solidFill>
                <a:srgbClr val="FF0000"/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76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Bonus slide</a:t>
            </a:r>
          </a:p>
        </p:txBody>
      </p:sp>
      <p:sp>
        <p:nvSpPr>
          <p:cNvPr id="3" name="Rectangle 2"/>
          <p:cNvSpPr/>
          <p:nvPr/>
        </p:nvSpPr>
        <p:spPr>
          <a:xfrm>
            <a:off x="539552" y="1065491"/>
            <a:ext cx="51246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Cambria" charset="0"/>
                <a:ea typeface="Cambria" charset="0"/>
                <a:cs typeface="Cambria" charset="0"/>
              </a:rPr>
              <a:t>Is it help to have mean function?</a:t>
            </a:r>
            <a:endParaRPr lang="en-GB" sz="2800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36" y="2132856"/>
            <a:ext cx="4470373" cy="31675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409" y="2351300"/>
            <a:ext cx="4463025" cy="294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8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9552" y="332656"/>
            <a:ext cx="5616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>
                <a:latin typeface="Cambria" charset="0"/>
                <a:ea typeface="Cambria" charset="0"/>
                <a:cs typeface="Cambria" charset="0"/>
              </a:rPr>
              <a:t>Eye movement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7" name="Picture 2" descr="C:\Users\laoj\Google Drive\PVL_mirco\SSP2013\eyetremble1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80928"/>
            <a:ext cx="3429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4020722" y="2229018"/>
            <a:ext cx="4951581" cy="3638598"/>
            <a:chOff x="937115" y="3137876"/>
            <a:chExt cx="4951581" cy="3638598"/>
          </a:xfrm>
        </p:grpSpPr>
        <p:grpSp>
          <p:nvGrpSpPr>
            <p:cNvPr id="9" name="Group 8"/>
            <p:cNvGrpSpPr/>
            <p:nvPr/>
          </p:nvGrpSpPr>
          <p:grpSpPr>
            <a:xfrm>
              <a:off x="937115" y="3137876"/>
              <a:ext cx="4841782" cy="3389821"/>
              <a:chOff x="937115" y="3137876"/>
              <a:chExt cx="4841782" cy="3389821"/>
            </a:xfrm>
          </p:grpSpPr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753"/>
              <a:stretch>
                <a:fillRect/>
              </a:stretch>
            </p:blipFill>
            <p:spPr bwMode="auto">
              <a:xfrm>
                <a:off x="3419872" y="3137876"/>
                <a:ext cx="2359025" cy="33898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icture 11"/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753"/>
              <a:stretch>
                <a:fillRect/>
              </a:stretch>
            </p:blipFill>
            <p:spPr bwMode="auto">
              <a:xfrm>
                <a:off x="937115" y="3292136"/>
                <a:ext cx="2214563" cy="3086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3851920" y="6407142"/>
              <a:ext cx="20367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Yarbus</a:t>
              </a:r>
              <a:r>
                <a:rPr lang="en-US" dirty="0"/>
                <a:t>, A. L. (1967</a:t>
              </a:r>
              <a:r>
                <a:rPr lang="en-US" dirty="0" smtClean="0"/>
                <a:t>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976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1988840"/>
            <a:ext cx="6350000" cy="4229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>
                <a:latin typeface="Cambria" charset="0"/>
                <a:ea typeface="Cambria" charset="0"/>
                <a:cs typeface="Cambria" charset="0"/>
              </a:rPr>
              <a:t>The Question: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23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oup1-1-296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9443" y="2852936"/>
            <a:ext cx="3605569" cy="284476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>
                <a:latin typeface="Cambria" charset="0"/>
                <a:ea typeface="Cambria" charset="0"/>
                <a:cs typeface="Cambria" charset="0"/>
              </a:rPr>
              <a:t>Fixations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12" name="Group2-1-2965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008953" y="2852936"/>
            <a:ext cx="3605569" cy="284476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111" y="177281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Cambria" charset="0"/>
                <a:ea typeface="Cambria" charset="0"/>
                <a:cs typeface="Cambria" charset="0"/>
              </a:rPr>
              <a:t>Group A</a:t>
            </a:r>
            <a:endParaRPr lang="en-GB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67621" y="1762073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Cambria" charset="0"/>
                <a:ea typeface="Cambria" charset="0"/>
                <a:cs typeface="Cambria" charset="0"/>
              </a:rPr>
              <a:t>Group B</a:t>
            </a:r>
            <a:endParaRPr lang="en-GB" dirty="0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17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3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5" repeatCount="indefinite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708920"/>
            <a:ext cx="3886200" cy="292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2708920"/>
            <a:ext cx="3886200" cy="2921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82552" y="1756589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Cambria" charset="0"/>
                <a:ea typeface="Cambria" charset="0"/>
                <a:cs typeface="Cambria" charset="0"/>
              </a:rPr>
              <a:t>Group A</a:t>
            </a:r>
            <a:endParaRPr lang="en-GB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87008" y="177281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Cambria" charset="0"/>
                <a:ea typeface="Cambria" charset="0"/>
                <a:cs typeface="Cambria" charset="0"/>
              </a:rPr>
              <a:t>Group B</a:t>
            </a:r>
            <a:endParaRPr lang="en-GB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>
                <a:latin typeface="Cambria" charset="0"/>
                <a:ea typeface="Cambria" charset="0"/>
                <a:cs typeface="Cambria" charset="0"/>
              </a:rPr>
              <a:t>NHST using ROI: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870584" y="3645024"/>
            <a:ext cx="1512168" cy="7719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 rot="5400000">
            <a:off x="2148568" y="4509120"/>
            <a:ext cx="956200" cy="7719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5940152" y="3622562"/>
            <a:ext cx="1512168" cy="7719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 rot="5400000">
            <a:off x="6218136" y="4486658"/>
            <a:ext cx="956200" cy="7719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14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708920"/>
            <a:ext cx="3886200" cy="292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2708920"/>
            <a:ext cx="3886200" cy="2921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743" y="2725147"/>
            <a:ext cx="2904774" cy="29047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626" y="2725147"/>
            <a:ext cx="2904774" cy="29047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82552" y="1756589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mtClean="0">
                <a:latin typeface="Cambria" charset="0"/>
                <a:ea typeface="Cambria" charset="0"/>
                <a:cs typeface="Cambria" charset="0"/>
              </a:rPr>
              <a:t>Group A</a:t>
            </a:r>
            <a:endParaRPr lang="en-GB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87008" y="177281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Cambria" charset="0"/>
                <a:ea typeface="Cambria" charset="0"/>
                <a:cs typeface="Cambria" charset="0"/>
              </a:rPr>
              <a:t>Group B</a:t>
            </a:r>
            <a:endParaRPr lang="en-GB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>
                <a:latin typeface="Cambria" charset="0"/>
                <a:ea typeface="Cambria" charset="0"/>
                <a:cs typeface="Cambria" charset="0"/>
              </a:rPr>
              <a:t>Data-driven analysis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99792" y="3933056"/>
            <a:ext cx="236364" cy="2363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6876256" y="3941170"/>
            <a:ext cx="236364" cy="2363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45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412776"/>
            <a:ext cx="7200800" cy="52842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mbria" charset="0"/>
                <a:ea typeface="Cambria" charset="0"/>
                <a:cs typeface="Cambria" charset="0"/>
              </a:rPr>
              <a:t>Spatial mapping </a:t>
            </a:r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of fixation data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27584" y="2276872"/>
            <a:ext cx="4320480" cy="1440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702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4268</TotalTime>
  <Words>356</Words>
  <Application>Microsoft Macintosh PowerPoint</Application>
  <PresentationFormat>On-screen Show (4:3)</PresentationFormat>
  <Paragraphs>81</Paragraphs>
  <Slides>31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Antique Olive</vt:lpstr>
      <vt:lpstr>Calibri</vt:lpstr>
      <vt:lpstr>Cambria</vt:lpstr>
      <vt:lpstr>ＭＳ Ｐゴシック</vt:lpstr>
      <vt:lpstr>Times New Roman</vt:lpstr>
      <vt:lpstr>Arial</vt:lpstr>
      <vt:lpstr>Office Theme</vt:lpstr>
      <vt:lpstr>Statistical Inferences of Eye movement data using Bayesian smoothing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UNIFR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Vision  Through Eye Movement Diversity</dc:title>
  <dc:creator>LAO Junpeng</dc:creator>
  <cp:lastModifiedBy>junpeng Lao</cp:lastModifiedBy>
  <cp:revision>132</cp:revision>
  <dcterms:created xsi:type="dcterms:W3CDTF">2015-03-14T09:19:56Z</dcterms:created>
  <dcterms:modified xsi:type="dcterms:W3CDTF">2017-04-20T06:02:30Z</dcterms:modified>
</cp:coreProperties>
</file>